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AB0DEB-5D4B-46CF-A3BA-D2B83F857B86}"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83464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B0DEB-5D4B-46CF-A3BA-D2B83F857B86}"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31777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B0DEB-5D4B-46CF-A3BA-D2B83F857B86}"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354513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B0DEB-5D4B-46CF-A3BA-D2B83F857B86}"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1257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B0DEB-5D4B-46CF-A3BA-D2B83F857B86}"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228089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0DEB-5D4B-46CF-A3BA-D2B83F857B86}"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353568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B0DEB-5D4B-46CF-A3BA-D2B83F857B86}"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52172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AB0DEB-5D4B-46CF-A3BA-D2B83F857B86}"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139192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B0DEB-5D4B-46CF-A3BA-D2B83F857B86}"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183059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B0DEB-5D4B-46CF-A3BA-D2B83F857B86}"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14820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B0DEB-5D4B-46CF-A3BA-D2B83F857B86}"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14276-323A-478C-81E2-B99AB730803E}" type="slidenum">
              <a:rPr lang="en-US" smtClean="0"/>
              <a:t>‹#›</a:t>
            </a:fld>
            <a:endParaRPr lang="en-US"/>
          </a:p>
        </p:txBody>
      </p:sp>
    </p:spTree>
    <p:extLst>
      <p:ext uri="{BB962C8B-B14F-4D97-AF65-F5344CB8AC3E}">
        <p14:creationId xmlns:p14="http://schemas.microsoft.com/office/powerpoint/2010/main" val="17955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B0DEB-5D4B-46CF-A3BA-D2B83F857B86}"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14276-323A-478C-81E2-B99AB730803E}" type="slidenum">
              <a:rPr lang="en-US" smtClean="0"/>
              <a:t>‹#›</a:t>
            </a:fld>
            <a:endParaRPr lang="en-US"/>
          </a:p>
        </p:txBody>
      </p:sp>
    </p:spTree>
    <p:extLst>
      <p:ext uri="{BB962C8B-B14F-4D97-AF65-F5344CB8AC3E}">
        <p14:creationId xmlns:p14="http://schemas.microsoft.com/office/powerpoint/2010/main" val="123419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8F00AF-C464-493D-AC50-C4CD5BDEC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09"/>
            <a:ext cx="3098223" cy="1309255"/>
          </a:xfrm>
          <a:prstGeom prst="rect">
            <a:avLst/>
          </a:prstGeom>
        </p:spPr>
      </p:pic>
    </p:spTree>
    <p:extLst>
      <p:ext uri="{BB962C8B-B14F-4D97-AF65-F5344CB8AC3E}">
        <p14:creationId xmlns:p14="http://schemas.microsoft.com/office/powerpoint/2010/main" val="378575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168615" y="1896737"/>
            <a:ext cx="5765800" cy="1938992"/>
          </a:xfrm>
          <a:prstGeom prst="rect">
            <a:avLst/>
          </a:prstGeom>
          <a:noFill/>
        </p:spPr>
        <p:txBody>
          <a:bodyPr wrap="square" rtlCol="0">
            <a:spAutoFit/>
          </a:bodyPr>
          <a:lstStyle/>
          <a:p>
            <a:pPr algn="ctr"/>
            <a:r>
              <a:rPr lang="en-US" sz="2400" dirty="0"/>
              <a:t>Once your writing rough draft is complete, you will do a self edit. Use this checklist to fix all mistakes and make corrections. This is al so you r time to re-read your essay and add or delete any information. </a:t>
            </a:r>
          </a:p>
        </p:txBody>
      </p:sp>
    </p:spTree>
    <p:extLst>
      <p:ext uri="{BB962C8B-B14F-4D97-AF65-F5344CB8AC3E}">
        <p14:creationId xmlns:p14="http://schemas.microsoft.com/office/powerpoint/2010/main" val="18202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74801" y="1952660"/>
            <a:ext cx="5731933" cy="2677656"/>
          </a:xfrm>
          <a:prstGeom prst="rect">
            <a:avLst/>
          </a:prstGeom>
          <a:noFill/>
        </p:spPr>
        <p:txBody>
          <a:bodyPr wrap="square" rtlCol="0">
            <a:spAutoFit/>
          </a:bodyPr>
          <a:lstStyle/>
          <a:p>
            <a:pPr algn="ctr"/>
            <a:r>
              <a:rPr lang="en-US" sz="2400" dirty="0"/>
              <a:t>Once you are done doing a self edit, you will have a peer edit done on your paper. Switch essays with a partner and follower the COPS format when peer editing your partner’s paper. Also try and give one or two compliments about what you liked about their essay. </a:t>
            </a:r>
          </a:p>
        </p:txBody>
      </p:sp>
    </p:spTree>
    <p:extLst>
      <p:ext uri="{BB962C8B-B14F-4D97-AF65-F5344CB8AC3E}">
        <p14:creationId xmlns:p14="http://schemas.microsoft.com/office/powerpoint/2010/main" val="202951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98177" y="1339414"/>
            <a:ext cx="7053129" cy="923330"/>
          </a:xfrm>
          <a:prstGeom prst="rect">
            <a:avLst/>
          </a:prstGeom>
          <a:noFill/>
        </p:spPr>
        <p:txBody>
          <a:bodyPr wrap="square" rtlCol="0">
            <a:spAutoFit/>
          </a:bodyPr>
          <a:lstStyle/>
          <a:p>
            <a:r>
              <a:rPr lang="en-US" dirty="0"/>
              <a:t>When you are COMPLETELY finished with your writing, you will publish it. Publishing your paper will mean you write it in your neatest handwriting on a writing template that will look like this:</a:t>
            </a:r>
          </a:p>
        </p:txBody>
      </p:sp>
    </p:spTree>
    <p:extLst>
      <p:ext uri="{BB962C8B-B14F-4D97-AF65-F5344CB8AC3E}">
        <p14:creationId xmlns:p14="http://schemas.microsoft.com/office/powerpoint/2010/main" val="36526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58653" y="1869562"/>
            <a:ext cx="5376333" cy="3539430"/>
          </a:xfrm>
          <a:prstGeom prst="rect">
            <a:avLst/>
          </a:prstGeom>
          <a:noFill/>
        </p:spPr>
        <p:txBody>
          <a:bodyPr wrap="square" rtlCol="0">
            <a:spAutoFit/>
          </a:bodyPr>
          <a:lstStyle/>
          <a:p>
            <a:pPr algn="ctr"/>
            <a:r>
              <a:rPr lang="en-US" sz="2800" dirty="0"/>
              <a:t>Your paper will be graded in 4 categories: Content, resources, writing, and bibliography. Each category is worth up to 25 points. Your paper will be worth up to 100 points. Your teacher is the only judge of how many points per category you will receive. </a:t>
            </a:r>
          </a:p>
        </p:txBody>
      </p:sp>
    </p:spTree>
    <p:extLst>
      <p:ext uri="{BB962C8B-B14F-4D97-AF65-F5344CB8AC3E}">
        <p14:creationId xmlns:p14="http://schemas.microsoft.com/office/powerpoint/2010/main" val="37284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83267" y="2438400"/>
            <a:ext cx="9050866" cy="1938992"/>
          </a:xfrm>
          <a:prstGeom prst="rect">
            <a:avLst/>
          </a:prstGeom>
          <a:noFill/>
        </p:spPr>
        <p:txBody>
          <a:bodyPr wrap="square" rtlCol="0">
            <a:spAutoFit/>
          </a:bodyPr>
          <a:lstStyle/>
          <a:p>
            <a:pPr algn="ctr"/>
            <a:r>
              <a:rPr lang="en-US" sz="6000" dirty="0"/>
              <a:t>Your final essay is due on April 20, 2018!</a:t>
            </a:r>
          </a:p>
        </p:txBody>
      </p:sp>
    </p:spTree>
    <p:extLst>
      <p:ext uri="{BB962C8B-B14F-4D97-AF65-F5344CB8AC3E}">
        <p14:creationId xmlns:p14="http://schemas.microsoft.com/office/powerpoint/2010/main" val="145465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41844" y="1552990"/>
            <a:ext cx="6867277" cy="3046988"/>
          </a:xfrm>
          <a:prstGeom prst="rect">
            <a:avLst/>
          </a:prstGeom>
          <a:noFill/>
        </p:spPr>
        <p:txBody>
          <a:bodyPr wrap="square" rtlCol="0">
            <a:spAutoFit/>
          </a:bodyPr>
          <a:lstStyle/>
          <a:p>
            <a:pPr algn="ctr"/>
            <a:r>
              <a:rPr lang="en-US" sz="4800" dirty="0"/>
              <a:t>If you are </a:t>
            </a:r>
            <a:r>
              <a:rPr lang="en-US" sz="4800" dirty="0">
                <a:solidFill>
                  <a:srgbClr val="BBC700"/>
                </a:solidFill>
              </a:rPr>
              <a:t>INFORMATIVE</a:t>
            </a:r>
            <a:r>
              <a:rPr lang="en-US" sz="4800" dirty="0"/>
              <a:t> it means you are providing useful and interesting information. </a:t>
            </a:r>
          </a:p>
        </p:txBody>
      </p:sp>
    </p:spTree>
    <p:extLst>
      <p:ext uri="{BB962C8B-B14F-4D97-AF65-F5344CB8AC3E}">
        <p14:creationId xmlns:p14="http://schemas.microsoft.com/office/powerpoint/2010/main" val="239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97033" y="1583445"/>
            <a:ext cx="7334250" cy="4154984"/>
          </a:xfrm>
          <a:prstGeom prst="rect">
            <a:avLst/>
          </a:prstGeom>
          <a:noFill/>
        </p:spPr>
        <p:txBody>
          <a:bodyPr wrap="square" rtlCol="0">
            <a:spAutoFit/>
          </a:bodyPr>
          <a:lstStyle/>
          <a:p>
            <a:pPr algn="ctr"/>
            <a:r>
              <a:rPr lang="en-US" sz="2400" dirty="0"/>
              <a:t>	In its simplest form, </a:t>
            </a:r>
            <a:r>
              <a:rPr lang="en-US" sz="2400" dirty="0">
                <a:solidFill>
                  <a:srgbClr val="F2655C"/>
                </a:solidFill>
              </a:rPr>
              <a:t>informative writing informs</a:t>
            </a:r>
            <a:r>
              <a:rPr lang="en-US" sz="2400" dirty="0"/>
              <a:t>. It is a type of nonfiction writing which means it is all true and factual. You can find informational writing in magazine articles, internet or newspaper articles, textbooks, essays, interviews, government articles, legal documents, and a number of other sources.  </a:t>
            </a:r>
          </a:p>
          <a:p>
            <a:pPr algn="ctr"/>
            <a:r>
              <a:rPr lang="en-US" sz="2400" dirty="0"/>
              <a:t>	As opposed to persuasive writing, informative writing (also called explanatory writing) tries to make the reader UNDERSTAND him or her, not convince. An informative writer will support their thesis (main idea) with evidence and details. </a:t>
            </a:r>
          </a:p>
        </p:txBody>
      </p:sp>
    </p:spTree>
    <p:extLst>
      <p:ext uri="{BB962C8B-B14F-4D97-AF65-F5344CB8AC3E}">
        <p14:creationId xmlns:p14="http://schemas.microsoft.com/office/powerpoint/2010/main" val="7568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8401" y="2110710"/>
            <a:ext cx="6934200" cy="923330"/>
          </a:xfrm>
          <a:prstGeom prst="rect">
            <a:avLst/>
          </a:prstGeom>
          <a:noFill/>
        </p:spPr>
        <p:txBody>
          <a:bodyPr wrap="square" rtlCol="0">
            <a:spAutoFit/>
          </a:bodyPr>
          <a:lstStyle/>
          <a:p>
            <a:endParaRPr lang="en-US" dirty="0"/>
          </a:p>
          <a:p>
            <a:endParaRPr lang="en-US" dirty="0"/>
          </a:p>
          <a:p>
            <a:r>
              <a:rPr lang="en-US" dirty="0"/>
              <a:t> </a:t>
            </a:r>
          </a:p>
        </p:txBody>
      </p:sp>
      <p:sp>
        <p:nvSpPr>
          <p:cNvPr id="3" name="TextBox 2"/>
          <p:cNvSpPr txBox="1"/>
          <p:nvPr/>
        </p:nvSpPr>
        <p:spPr>
          <a:xfrm>
            <a:off x="2955988" y="1524325"/>
            <a:ext cx="7696200" cy="3785652"/>
          </a:xfrm>
          <a:prstGeom prst="rect">
            <a:avLst/>
          </a:prstGeom>
          <a:noFill/>
        </p:spPr>
        <p:txBody>
          <a:bodyPr wrap="square" rtlCol="0">
            <a:spAutoFit/>
          </a:bodyPr>
          <a:lstStyle/>
          <a:p>
            <a:r>
              <a:rPr lang="en-US" sz="4800" dirty="0"/>
              <a:t>You will be writing an informational essay. You will gather any information, facts or details you may need for the topic. </a:t>
            </a:r>
          </a:p>
        </p:txBody>
      </p:sp>
    </p:spTree>
    <p:extLst>
      <p:ext uri="{BB962C8B-B14F-4D97-AF65-F5344CB8AC3E}">
        <p14:creationId xmlns:p14="http://schemas.microsoft.com/office/powerpoint/2010/main" val="27711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54918" y="1326172"/>
            <a:ext cx="6379448" cy="523220"/>
          </a:xfrm>
          <a:prstGeom prst="rect">
            <a:avLst/>
          </a:prstGeom>
          <a:noFill/>
        </p:spPr>
        <p:txBody>
          <a:bodyPr wrap="square" rtlCol="0">
            <a:spAutoFit/>
          </a:bodyPr>
          <a:lstStyle/>
          <a:p>
            <a:r>
              <a:rPr lang="en-US" sz="1400" dirty="0"/>
              <a:t>After you choose a topic, write it on your graphic organizer.</a:t>
            </a:r>
          </a:p>
          <a:p>
            <a:r>
              <a:rPr lang="en-US" sz="1400" dirty="0">
                <a:solidFill>
                  <a:srgbClr val="F2655C"/>
                </a:solidFill>
              </a:rPr>
              <a:t>For example: All about London, England</a:t>
            </a:r>
          </a:p>
        </p:txBody>
      </p:sp>
      <p:sp>
        <p:nvSpPr>
          <p:cNvPr id="3" name="TextBox 2"/>
          <p:cNvSpPr txBox="1"/>
          <p:nvPr/>
        </p:nvSpPr>
        <p:spPr>
          <a:xfrm>
            <a:off x="1546279" y="1770510"/>
            <a:ext cx="8107981" cy="523220"/>
          </a:xfrm>
          <a:prstGeom prst="rect">
            <a:avLst/>
          </a:prstGeom>
          <a:noFill/>
        </p:spPr>
        <p:txBody>
          <a:bodyPr wrap="square" rtlCol="0">
            <a:spAutoFit/>
          </a:bodyPr>
          <a:lstStyle/>
          <a:p>
            <a:r>
              <a:rPr lang="en-US" sz="1400" dirty="0"/>
              <a:t>Next you will write your </a:t>
            </a:r>
            <a:r>
              <a:rPr lang="en-US" sz="1400" dirty="0">
                <a:solidFill>
                  <a:srgbClr val="05A9A2"/>
                </a:solidFill>
              </a:rPr>
              <a:t>thesis</a:t>
            </a:r>
            <a:r>
              <a:rPr lang="en-US" sz="1400" dirty="0"/>
              <a:t>. A thesis is your main idea, it is like a topic sentence. It is what your whole essay will be about and will be in your introduction paragraph. </a:t>
            </a:r>
          </a:p>
        </p:txBody>
      </p:sp>
      <p:sp>
        <p:nvSpPr>
          <p:cNvPr id="4" name="TextBox 3"/>
          <p:cNvSpPr txBox="1"/>
          <p:nvPr/>
        </p:nvSpPr>
        <p:spPr>
          <a:xfrm>
            <a:off x="3529451" y="2267833"/>
            <a:ext cx="7058025" cy="523220"/>
          </a:xfrm>
          <a:prstGeom prst="rect">
            <a:avLst/>
          </a:prstGeom>
          <a:noFill/>
        </p:spPr>
        <p:txBody>
          <a:bodyPr wrap="square" rtlCol="0">
            <a:spAutoFit/>
          </a:bodyPr>
          <a:lstStyle/>
          <a:p>
            <a:r>
              <a:rPr lang="en-US" sz="1400" dirty="0">
                <a:solidFill>
                  <a:srgbClr val="F2655C"/>
                </a:solidFill>
              </a:rPr>
              <a:t>For Example: London, England is a beautiful city located in Europe with many fabulous tourist attractions such as Buckingham Palace, the London Eye, and Big Ben. </a:t>
            </a:r>
          </a:p>
        </p:txBody>
      </p:sp>
      <p:sp>
        <p:nvSpPr>
          <p:cNvPr id="5" name="TextBox 4"/>
          <p:cNvSpPr txBox="1"/>
          <p:nvPr/>
        </p:nvSpPr>
        <p:spPr>
          <a:xfrm>
            <a:off x="3497651" y="2686273"/>
            <a:ext cx="6972300" cy="2246769"/>
          </a:xfrm>
          <a:prstGeom prst="rect">
            <a:avLst/>
          </a:prstGeom>
          <a:noFill/>
        </p:spPr>
        <p:txBody>
          <a:bodyPr wrap="square" rtlCol="0">
            <a:spAutoFit/>
          </a:bodyPr>
          <a:lstStyle/>
          <a:p>
            <a:r>
              <a:rPr lang="en-US" sz="1400" dirty="0"/>
              <a:t>Then, you will do some research if needed and find three facts to write about your topic. For each fact you can include supporting details that enhance the fact being discussed. </a:t>
            </a:r>
          </a:p>
          <a:p>
            <a:r>
              <a:rPr lang="en-US" sz="1400" dirty="0">
                <a:solidFill>
                  <a:srgbClr val="F2655C"/>
                </a:solidFill>
              </a:rPr>
              <a:t>For Example: </a:t>
            </a:r>
            <a:r>
              <a:rPr lang="en-US" sz="1400" dirty="0">
                <a:solidFill>
                  <a:srgbClr val="05A9A2"/>
                </a:solidFill>
              </a:rPr>
              <a:t>Fact #1</a:t>
            </a:r>
            <a:r>
              <a:rPr lang="en-US" sz="1400" dirty="0">
                <a:solidFill>
                  <a:srgbClr val="F2655C"/>
                </a:solidFill>
              </a:rPr>
              <a:t>—Buckingham Palace is the Queen’s official  London residence. </a:t>
            </a:r>
          </a:p>
          <a:p>
            <a:r>
              <a:rPr lang="en-US" sz="1400" dirty="0">
                <a:solidFill>
                  <a:srgbClr val="05A9A2"/>
                </a:solidFill>
              </a:rPr>
              <a:t>Details</a:t>
            </a:r>
            <a:r>
              <a:rPr lang="en-US" sz="1400" dirty="0">
                <a:solidFill>
                  <a:srgbClr val="F2655C"/>
                </a:solidFill>
              </a:rPr>
              <a:t>: Aside from being the Queen’s home, Buckingham Palace is also the office for the Head of State. There are over 800 staff based there. </a:t>
            </a:r>
          </a:p>
          <a:p>
            <a:r>
              <a:rPr lang="en-US" sz="1400" dirty="0">
                <a:solidFill>
                  <a:srgbClr val="05A9A2"/>
                </a:solidFill>
              </a:rPr>
              <a:t>Fact #2</a:t>
            </a:r>
            <a:r>
              <a:rPr lang="en-US" sz="1400" dirty="0">
                <a:solidFill>
                  <a:srgbClr val="F2655C"/>
                </a:solidFill>
              </a:rPr>
              <a:t>—The London Eye is beautiful way to see London from above. </a:t>
            </a:r>
          </a:p>
          <a:p>
            <a:r>
              <a:rPr lang="en-US" sz="1400" dirty="0">
                <a:solidFill>
                  <a:srgbClr val="05A9A2"/>
                </a:solidFill>
              </a:rPr>
              <a:t>Detail</a:t>
            </a:r>
            <a:r>
              <a:rPr lang="en-US" sz="1400" dirty="0">
                <a:solidFill>
                  <a:srgbClr val="F2655C"/>
                </a:solidFill>
              </a:rPr>
              <a:t>: This observation wheel rises 443 feet about the river Thames. </a:t>
            </a:r>
          </a:p>
          <a:p>
            <a:r>
              <a:rPr lang="en-US" sz="1400" dirty="0">
                <a:solidFill>
                  <a:srgbClr val="05A9A2"/>
                </a:solidFill>
              </a:rPr>
              <a:t>Fact #3</a:t>
            </a:r>
            <a:r>
              <a:rPr lang="en-US" sz="1400" dirty="0">
                <a:solidFill>
                  <a:srgbClr val="F2655C"/>
                </a:solidFill>
              </a:rPr>
              <a:t>—Big Ben is an iconic destination spot for many tourists. </a:t>
            </a:r>
          </a:p>
          <a:p>
            <a:r>
              <a:rPr lang="en-US" sz="1400" dirty="0">
                <a:solidFill>
                  <a:srgbClr val="05A9A2"/>
                </a:solidFill>
              </a:rPr>
              <a:t>Details</a:t>
            </a:r>
            <a:r>
              <a:rPr lang="en-US" sz="1400" dirty="0">
                <a:solidFill>
                  <a:srgbClr val="F2655C"/>
                </a:solidFill>
              </a:rPr>
              <a:t>: This tower measures 318 feet and has a giant clock. The tolling sound is known around the world as the time signal for the BBC radio.</a:t>
            </a:r>
          </a:p>
        </p:txBody>
      </p:sp>
      <p:sp>
        <p:nvSpPr>
          <p:cNvPr id="6" name="TextBox 5"/>
          <p:cNvSpPr txBox="1"/>
          <p:nvPr/>
        </p:nvSpPr>
        <p:spPr>
          <a:xfrm>
            <a:off x="3529451" y="5087537"/>
            <a:ext cx="7205227" cy="954107"/>
          </a:xfrm>
          <a:prstGeom prst="rect">
            <a:avLst/>
          </a:prstGeom>
          <a:noFill/>
        </p:spPr>
        <p:txBody>
          <a:bodyPr wrap="square" rtlCol="0">
            <a:spAutoFit/>
          </a:bodyPr>
          <a:lstStyle/>
          <a:p>
            <a:r>
              <a:rPr lang="en-US" sz="1400" dirty="0"/>
              <a:t>The last thing you will do on your graphic organizer is write any final thoughts or ideas for your concluding paragraph. </a:t>
            </a:r>
          </a:p>
          <a:p>
            <a:r>
              <a:rPr lang="en-US" sz="1400" dirty="0">
                <a:solidFill>
                  <a:srgbClr val="F2655C"/>
                </a:solidFill>
              </a:rPr>
              <a:t>For example: London is a city that has history dating as far back as 2,000 years. It is a place that treasures the past but keeps up with the modern world.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16" y="2396563"/>
            <a:ext cx="3264286" cy="4224370"/>
          </a:xfrm>
          <a:prstGeom prst="rect">
            <a:avLst/>
          </a:prstGeom>
          <a:ln w="28575">
            <a:solidFill>
              <a:schemeClr val="tx1"/>
            </a:solidFill>
          </a:ln>
        </p:spPr>
      </p:pic>
    </p:spTree>
    <p:extLst>
      <p:ext uri="{BB962C8B-B14F-4D97-AF65-F5344CB8AC3E}">
        <p14:creationId xmlns:p14="http://schemas.microsoft.com/office/powerpoint/2010/main" val="105780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5025" y="1510707"/>
            <a:ext cx="7005122" cy="4801314"/>
          </a:xfrm>
          <a:prstGeom prst="rect">
            <a:avLst/>
          </a:prstGeom>
          <a:noFill/>
        </p:spPr>
        <p:txBody>
          <a:bodyPr wrap="square" rtlCol="0">
            <a:spAutoFit/>
          </a:bodyPr>
          <a:lstStyle/>
          <a:p>
            <a:r>
              <a:rPr lang="en-US" dirty="0"/>
              <a:t>You will begin by writing your introduction.  You will write your first draft on a writing template provided by Mrs. Price. When writing your introduction remember to make your topic clear and interesting. Stay organized and introduce your ideas that will be presented in your essay in the body paragraphs. </a:t>
            </a:r>
          </a:p>
          <a:p>
            <a:r>
              <a:rPr lang="en-US" dirty="0">
                <a:solidFill>
                  <a:srgbClr val="F2655C"/>
                </a:solidFill>
              </a:rPr>
              <a:t>For Example:</a:t>
            </a:r>
          </a:p>
          <a:p>
            <a:r>
              <a:rPr lang="en-US" dirty="0">
                <a:solidFill>
                  <a:srgbClr val="F2655C"/>
                </a:solidFill>
              </a:rPr>
              <a:t>Have you ever visited a city that was vastly different from your own? Traveling to different cities can be a fun way to explore the world around you. Europe is often a popular destination for many tourists. </a:t>
            </a:r>
            <a:r>
              <a:rPr lang="en-US" dirty="0">
                <a:solidFill>
                  <a:srgbClr val="05A9A2"/>
                </a:solidFill>
              </a:rPr>
              <a:t>London, England is a beautiful city located in Europe with many fabulous  attractions such as Buckingham Palace, the London Eye, and Big Ben.</a:t>
            </a:r>
          </a:p>
          <a:p>
            <a:r>
              <a:rPr lang="en-US" dirty="0"/>
              <a:t>The sentence in teal is my thesis. This is my topic for my entire essay.  Body paragraph one will be about Buckingham palace, body paragraph two will be about the London Eye, and body paragraph three will be about Big Ben. </a:t>
            </a:r>
          </a:p>
          <a:p>
            <a:endParaRPr lang="en-US" dirty="0">
              <a:solidFill>
                <a:srgbClr val="F2655C"/>
              </a:solidFill>
            </a:endParaRPr>
          </a:p>
          <a:p>
            <a:endParaRPr lang="en-US" dirty="0"/>
          </a:p>
        </p:txBody>
      </p:sp>
    </p:spTree>
    <p:extLst>
      <p:ext uri="{BB962C8B-B14F-4D97-AF65-F5344CB8AC3E}">
        <p14:creationId xmlns:p14="http://schemas.microsoft.com/office/powerpoint/2010/main" val="20980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2065" y="1722943"/>
            <a:ext cx="8178800" cy="923330"/>
          </a:xfrm>
          <a:prstGeom prst="rect">
            <a:avLst/>
          </a:prstGeom>
          <a:noFill/>
        </p:spPr>
        <p:txBody>
          <a:bodyPr wrap="square" rtlCol="0">
            <a:spAutoFit/>
          </a:bodyPr>
          <a:lstStyle/>
          <a:p>
            <a:r>
              <a:rPr lang="en-US" dirty="0"/>
              <a:t>When writing your body paragraphs, this is where you will go into detail about your facts that explain your informational topic. You will have introduced your facts in your introduction. Each body paragraph will focus on ONE fact with supporting details.</a:t>
            </a:r>
          </a:p>
        </p:txBody>
      </p:sp>
      <p:sp>
        <p:nvSpPr>
          <p:cNvPr id="4" name="TextBox 3"/>
          <p:cNvSpPr txBox="1"/>
          <p:nvPr/>
        </p:nvSpPr>
        <p:spPr>
          <a:xfrm>
            <a:off x="1990086" y="2465153"/>
            <a:ext cx="6596234" cy="2308324"/>
          </a:xfrm>
          <a:prstGeom prst="rect">
            <a:avLst/>
          </a:prstGeom>
          <a:noFill/>
        </p:spPr>
        <p:txBody>
          <a:bodyPr wrap="square" rtlCol="0">
            <a:spAutoFit/>
          </a:bodyPr>
          <a:lstStyle/>
          <a:p>
            <a:r>
              <a:rPr lang="en-US" dirty="0">
                <a:solidFill>
                  <a:srgbClr val="F2655C"/>
                </a:solidFill>
              </a:rPr>
              <a:t>For Example:</a:t>
            </a:r>
          </a:p>
          <a:p>
            <a:r>
              <a:rPr lang="en-US" dirty="0">
                <a:solidFill>
                  <a:srgbClr val="F2655C"/>
                </a:solidFill>
              </a:rPr>
              <a:t>	The number one top destination for visitors in London is Buckingham Palace. Boasting 775 rooms and being the Queen’s official residence, it is definitely a site to remember. Buckingham Palace has a 40 acre garden! It includes items such as a helicopter landing pad, lake, tennis court, and 350 different types of wild flowers. The most iconic spot in London is definitely Buckingham Palace.  </a:t>
            </a:r>
          </a:p>
        </p:txBody>
      </p:sp>
      <p:sp>
        <p:nvSpPr>
          <p:cNvPr id="5" name="TextBox 4"/>
          <p:cNvSpPr txBox="1"/>
          <p:nvPr/>
        </p:nvSpPr>
        <p:spPr>
          <a:xfrm>
            <a:off x="1801937" y="4544819"/>
            <a:ext cx="6637867" cy="1754326"/>
          </a:xfrm>
          <a:prstGeom prst="rect">
            <a:avLst/>
          </a:prstGeom>
          <a:noFill/>
        </p:spPr>
        <p:txBody>
          <a:bodyPr wrap="square" rtlCol="0">
            <a:spAutoFit/>
          </a:bodyPr>
          <a:lstStyle/>
          <a:p>
            <a:r>
              <a:rPr lang="en-US" dirty="0"/>
              <a:t>Since in my thesis in my introduction paragraph I mentioned Buckingham Palace first, my first body paragraph centered all on the Palace. I kept my facts and details to one idea: Buckingham Palace. Body paragraph  two would be about the London Eye and body paragraph three would be about Big Ben (the order I introduced those facts in my thesis).</a:t>
            </a:r>
          </a:p>
        </p:txBody>
      </p:sp>
    </p:spTree>
    <p:extLst>
      <p:ext uri="{BB962C8B-B14F-4D97-AF65-F5344CB8AC3E}">
        <p14:creationId xmlns:p14="http://schemas.microsoft.com/office/powerpoint/2010/main" val="35244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2456" y="1499215"/>
            <a:ext cx="6324600" cy="923330"/>
          </a:xfrm>
          <a:prstGeom prst="rect">
            <a:avLst/>
          </a:prstGeom>
          <a:noFill/>
        </p:spPr>
        <p:txBody>
          <a:bodyPr wrap="square" rtlCol="0">
            <a:spAutoFit/>
          </a:bodyPr>
          <a:lstStyle/>
          <a:p>
            <a:r>
              <a:rPr lang="en-US" dirty="0"/>
              <a:t>Your conclusion paragraph is important because it is the last writing your reader will see. This is where you can make a lasting impression. Write your final thoughts here about the topic.</a:t>
            </a:r>
          </a:p>
        </p:txBody>
      </p:sp>
      <p:sp>
        <p:nvSpPr>
          <p:cNvPr id="3" name="TextBox 2"/>
          <p:cNvSpPr txBox="1"/>
          <p:nvPr/>
        </p:nvSpPr>
        <p:spPr>
          <a:xfrm>
            <a:off x="2782456" y="2610920"/>
            <a:ext cx="7467502" cy="1200329"/>
          </a:xfrm>
          <a:prstGeom prst="rect">
            <a:avLst/>
          </a:prstGeom>
          <a:noFill/>
        </p:spPr>
        <p:txBody>
          <a:bodyPr wrap="square" rtlCol="0">
            <a:spAutoFit/>
          </a:bodyPr>
          <a:lstStyle/>
          <a:p>
            <a:r>
              <a:rPr lang="en-US" dirty="0">
                <a:solidFill>
                  <a:srgbClr val="F2655C"/>
                </a:solidFill>
              </a:rPr>
              <a:t>For Example:	</a:t>
            </a:r>
          </a:p>
          <a:p>
            <a:r>
              <a:rPr lang="en-US" dirty="0">
                <a:solidFill>
                  <a:srgbClr val="F2655C"/>
                </a:solidFill>
              </a:rPr>
              <a:t>	Whether London is thousands of miles away from home, or just a few hours, it is a city full of history, fun, and enchantment. Experiencing it first hand will never to be forgotten. London has something for everyone. </a:t>
            </a:r>
          </a:p>
        </p:txBody>
      </p:sp>
    </p:spTree>
    <p:extLst>
      <p:ext uri="{BB962C8B-B14F-4D97-AF65-F5344CB8AC3E}">
        <p14:creationId xmlns:p14="http://schemas.microsoft.com/office/powerpoint/2010/main" val="30926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54620" y="1328224"/>
            <a:ext cx="7281333" cy="1200329"/>
          </a:xfrm>
          <a:prstGeom prst="rect">
            <a:avLst/>
          </a:prstGeom>
          <a:noFill/>
        </p:spPr>
        <p:txBody>
          <a:bodyPr wrap="square" rtlCol="0">
            <a:spAutoFit/>
          </a:bodyPr>
          <a:lstStyle/>
          <a:p>
            <a:r>
              <a:rPr lang="en-US" dirty="0"/>
              <a:t>Remember, this is a report to INFORM. Facts are important to informative writing because they are the basis of your report. Here are 5 things to remember when you write your informative essay:</a:t>
            </a:r>
          </a:p>
          <a:p>
            <a:endParaRPr lang="en-US" dirty="0"/>
          </a:p>
        </p:txBody>
      </p:sp>
      <p:sp>
        <p:nvSpPr>
          <p:cNvPr id="3" name="TextBox 2"/>
          <p:cNvSpPr txBox="1"/>
          <p:nvPr/>
        </p:nvSpPr>
        <p:spPr>
          <a:xfrm>
            <a:off x="2241820" y="2207916"/>
            <a:ext cx="8348133" cy="584775"/>
          </a:xfrm>
          <a:prstGeom prst="rect">
            <a:avLst/>
          </a:prstGeom>
          <a:noFill/>
        </p:spPr>
        <p:txBody>
          <a:bodyPr wrap="square" rtlCol="0">
            <a:spAutoFit/>
          </a:bodyPr>
          <a:lstStyle/>
          <a:p>
            <a:r>
              <a:rPr lang="en-US" sz="1600" dirty="0">
                <a:solidFill>
                  <a:srgbClr val="05A9A2"/>
                </a:solidFill>
              </a:rPr>
              <a:t>#1: Why are you writing this essay? </a:t>
            </a:r>
            <a:r>
              <a:rPr lang="en-US" sz="1600" dirty="0"/>
              <a:t>There should always be a “point” to your writing. This essay will be to inform. What are you specifically writing about? Pick a topic and STICK to it. </a:t>
            </a:r>
          </a:p>
        </p:txBody>
      </p:sp>
      <p:sp>
        <p:nvSpPr>
          <p:cNvPr id="4" name="TextBox 3"/>
          <p:cNvSpPr txBox="1"/>
          <p:nvPr/>
        </p:nvSpPr>
        <p:spPr>
          <a:xfrm>
            <a:off x="2241819" y="2665474"/>
            <a:ext cx="8348133" cy="1077218"/>
          </a:xfrm>
          <a:prstGeom prst="rect">
            <a:avLst/>
          </a:prstGeom>
          <a:noFill/>
        </p:spPr>
        <p:txBody>
          <a:bodyPr wrap="square" rtlCol="0">
            <a:spAutoFit/>
          </a:bodyPr>
          <a:lstStyle/>
          <a:p>
            <a:r>
              <a:rPr lang="en-US" sz="1600" dirty="0">
                <a:solidFill>
                  <a:srgbClr val="05A9A2"/>
                </a:solidFill>
              </a:rPr>
              <a:t>#2: This is not an opinion writing piece. </a:t>
            </a:r>
            <a:r>
              <a:rPr lang="en-US" sz="1600" dirty="0"/>
              <a:t>Keep your opinion, and feelings about the topic, to yourself. You are not persuading someone to like your information, you are just telling and explaining about a topic. You should obviously pick a topic you want to write about, but write with the facts and let the reader form an opinion about the matter. </a:t>
            </a:r>
          </a:p>
        </p:txBody>
      </p:sp>
      <p:sp>
        <p:nvSpPr>
          <p:cNvPr id="5" name="TextBox 4"/>
          <p:cNvSpPr txBox="1"/>
          <p:nvPr/>
        </p:nvSpPr>
        <p:spPr>
          <a:xfrm>
            <a:off x="2241818" y="3689089"/>
            <a:ext cx="8348133" cy="1077218"/>
          </a:xfrm>
          <a:prstGeom prst="rect">
            <a:avLst/>
          </a:prstGeom>
          <a:noFill/>
        </p:spPr>
        <p:txBody>
          <a:bodyPr wrap="square" rtlCol="0">
            <a:spAutoFit/>
          </a:bodyPr>
          <a:lstStyle/>
          <a:p>
            <a:r>
              <a:rPr lang="en-US" sz="1600" dirty="0">
                <a:solidFill>
                  <a:srgbClr val="05A9A2"/>
                </a:solidFill>
              </a:rPr>
              <a:t>#3: Use the right facts. </a:t>
            </a:r>
            <a:r>
              <a:rPr lang="en-US" sz="1600" dirty="0"/>
              <a:t>Informative writing is all about the facts, however you need to check your sources to make sure your facts are right. While the internet may be a great place to find information, there is also a lot of false facts floating around. Make sure your sources are good and reliable.</a:t>
            </a:r>
          </a:p>
        </p:txBody>
      </p:sp>
      <p:sp>
        <p:nvSpPr>
          <p:cNvPr id="6" name="TextBox 5"/>
          <p:cNvSpPr txBox="1"/>
          <p:nvPr/>
        </p:nvSpPr>
        <p:spPr>
          <a:xfrm>
            <a:off x="2241817" y="4603524"/>
            <a:ext cx="8348133" cy="830997"/>
          </a:xfrm>
          <a:prstGeom prst="rect">
            <a:avLst/>
          </a:prstGeom>
          <a:noFill/>
        </p:spPr>
        <p:txBody>
          <a:bodyPr wrap="square" rtlCol="0">
            <a:spAutoFit/>
          </a:bodyPr>
          <a:lstStyle/>
          <a:p>
            <a:r>
              <a:rPr lang="en-US" sz="1600" dirty="0">
                <a:solidFill>
                  <a:srgbClr val="05A9A2"/>
                </a:solidFill>
              </a:rPr>
              <a:t>#4: Use an active voice. </a:t>
            </a:r>
            <a:r>
              <a:rPr lang="en-US" sz="1600" dirty="0"/>
              <a:t>Present your ideas in a strong voice using adjectives that show imagery and make your writing pop. Change out any boring or overused words with interesting ones. You are not trying to be “flowery” but you do want to be interesting. </a:t>
            </a:r>
          </a:p>
        </p:txBody>
      </p:sp>
      <p:sp>
        <p:nvSpPr>
          <p:cNvPr id="7" name="TextBox 6"/>
          <p:cNvSpPr txBox="1"/>
          <p:nvPr/>
        </p:nvSpPr>
        <p:spPr>
          <a:xfrm>
            <a:off x="2241816" y="5282177"/>
            <a:ext cx="8348133" cy="830997"/>
          </a:xfrm>
          <a:prstGeom prst="rect">
            <a:avLst/>
          </a:prstGeom>
          <a:noFill/>
        </p:spPr>
        <p:txBody>
          <a:bodyPr wrap="square" rtlCol="0">
            <a:spAutoFit/>
          </a:bodyPr>
          <a:lstStyle/>
          <a:p>
            <a:r>
              <a:rPr lang="en-US" sz="1600" dirty="0">
                <a:solidFill>
                  <a:srgbClr val="05A9A2"/>
                </a:solidFill>
              </a:rPr>
              <a:t>#5: Write about something that interest you.</a:t>
            </a:r>
            <a:r>
              <a:rPr lang="en-US" sz="1600" dirty="0"/>
              <a:t> If you don’t enjoy the topic you are writing about, chances are your reader wont either. Make sure you are excited about the topic and can find something interesting to say about it. </a:t>
            </a:r>
          </a:p>
        </p:txBody>
      </p:sp>
    </p:spTree>
    <p:extLst>
      <p:ext uri="{BB962C8B-B14F-4D97-AF65-F5344CB8AC3E}">
        <p14:creationId xmlns:p14="http://schemas.microsoft.com/office/powerpoint/2010/main" val="92189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1174</Words>
  <Application>Microsoft Office PowerPoint</Application>
  <PresentationFormat>Widescreen</PresentationFormat>
  <Paragraphs>42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April Price</cp:lastModifiedBy>
  <cp:revision>6</cp:revision>
  <dcterms:created xsi:type="dcterms:W3CDTF">2015-10-02T22:03:36Z</dcterms:created>
  <dcterms:modified xsi:type="dcterms:W3CDTF">2018-04-17T00:47:05Z</dcterms:modified>
</cp:coreProperties>
</file>